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9"/>
  </p:notesMasterIdLst>
  <p:sldIdLst>
    <p:sldId id="331" r:id="rId2"/>
    <p:sldId id="480" r:id="rId3"/>
    <p:sldId id="463" r:id="rId4"/>
    <p:sldId id="644" r:id="rId5"/>
    <p:sldId id="643" r:id="rId6"/>
    <p:sldId id="645" r:id="rId7"/>
    <p:sldId id="646" r:id="rId8"/>
    <p:sldId id="647" r:id="rId9"/>
    <p:sldId id="648" r:id="rId10"/>
    <p:sldId id="649" r:id="rId11"/>
    <p:sldId id="650" r:id="rId12"/>
    <p:sldId id="651" r:id="rId13"/>
    <p:sldId id="652" r:id="rId14"/>
    <p:sldId id="653" r:id="rId15"/>
    <p:sldId id="654" r:id="rId16"/>
    <p:sldId id="655" r:id="rId17"/>
    <p:sldId id="656" r:id="rId18"/>
    <p:sldId id="560" r:id="rId19"/>
    <p:sldId id="561" r:id="rId20"/>
    <p:sldId id="568" r:id="rId21"/>
    <p:sldId id="569" r:id="rId22"/>
    <p:sldId id="570" r:id="rId23"/>
    <p:sldId id="571" r:id="rId24"/>
    <p:sldId id="572" r:id="rId25"/>
    <p:sldId id="573" r:id="rId26"/>
    <p:sldId id="574" r:id="rId27"/>
    <p:sldId id="575" r:id="rId28"/>
    <p:sldId id="576" r:id="rId29"/>
    <p:sldId id="577" r:id="rId30"/>
    <p:sldId id="578" r:id="rId31"/>
    <p:sldId id="579" r:id="rId32"/>
    <p:sldId id="603" r:id="rId33"/>
    <p:sldId id="604" r:id="rId34"/>
    <p:sldId id="605" r:id="rId35"/>
    <p:sldId id="606" r:id="rId36"/>
    <p:sldId id="301" r:id="rId37"/>
    <p:sldId id="75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86374" autoAdjust="0"/>
  </p:normalViewPr>
  <p:slideViewPr>
    <p:cSldViewPr>
      <p:cViewPr varScale="1">
        <p:scale>
          <a:sx n="88" d="100"/>
          <a:sy n="88" d="100"/>
        </p:scale>
        <p:origin x="123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4/23/2019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42442546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24256085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4132214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3026385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22774139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1869872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4/23/2019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4/23/2019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384773"/>
            <a:ext cx="9001000"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4-صرف وقت اداري در كار غير اداري جايز نيست و نماز هم در حدي اجازه داده مي شود كه لطمه اي به كار نخورد و حقي از مراجعين تضييع نشود و حتي اگر مي توانند مقدمات نماز را قبل از آن وقت تسهيل كنند تا از وقت كمتر گرفته شود و جلسات ذكر شده را مي توانند در اوقات ديگر قرار دهند.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با عنايت به نظرات معظم له نكات ذيل لازم الرعاية مي 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الف ـ اصل آن است كه اين‎‎‎‎‎‎‎گونه جلسات در خارج از وقت اداري منعقد گردد.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 ـ بنا به مورد و ضرورت و يا در ايام متبركه و خاص 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ـ در اول وقت اداري و در كمترين وقت ممكن برگزار گردد.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د ـ موجب تضييع حقوق مراجعين نشود.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هـ ـ لطمه اي به كار وارد نگردد.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542240"/>
            <a:ext cx="7556500" cy="58631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fa-IR" b="1" dirty="0"/>
              <a:t> </a:t>
            </a:r>
            <a:endParaRPr lang="en-US" dirty="0"/>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س2)شركت كاركنان در وقت اداري در مجلس ترحيم بستگان درجه يك يا بستگان ديگر خود بدون اخذ مرخصي استحقاقي جايز است يا خير؟                                                                                                                                                                                     ج) در ساعات اداري و با وسيله نقليه سازمان ، رفتن به مجالس ترحيم بر اساس تصميم شخصي بدون مرخصي جايز نيست ، ولي اگر فرمانده يا مسئول با استفاده از اختيارات خود برنامه ريزي و بعنوان كار سازماني محسوب شود ، اشكال ندارد.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س3)جلسات دعا و زيارت در ساعات اداري چه حكمي دارد؟                                                                                                                   ج)اقامه نماز و بيان احكام و معارف و امثال آن در هنگام اجتماع براي نماز در ماه مبارك رمضان و ساير ايام الله مانع ندارد مشروط بر اينكه حقوق مراجعين تضييع نشود.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613139"/>
            <a:ext cx="864096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اجرای برنامه ها و برگزاری مراسم فرهنگی سپاه و بسیج در دیگر مراکز دولتی</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اجرای برنامه ها و برگزاری مراسم سپاه و بسیج در مدارس و دیگر مراکز دولتی چه حکمی 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اجراي مراسم در مدارس و مراكز دولتي اضافه بر برنامه هاي ابلاغي با چهار شرط اشكال ندارد: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1 - مغاير با ضوابط و مقررات نباشد.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2 - مزاحم برنامه هاي آموزشي و اجراء مأموريت و انجام وظيفه نباشد.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3 - هزينه بر بيت المال تحميل نكند.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4- موازين شرعي در اجراء برنامه رعايت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926595" y="346666"/>
            <a:ext cx="7871535"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3/2ـ چاپ و نشر، کتاب و مجلات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 حکم چاپ وانتشارپوستروپلاکارتها در پروژه‌هاي فرهنگي و هنري بیش ازحدنیازکه ناچارشوندازباقیمانده آنهابرای تمیزکردن درودیواروشیشه هااستفاده نمایند، 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چاپ وانتشارعمدی  وبدون کارشناسی وبرآورده دقیق شده ی بیش ازحد نیاز وضرورت  که ازمصادیق بارزاسراف وتبذیر است ، حرام وموجب ضمان خواهد شد؛ودرصورتی که امکان اقدام به اموری باشد  که تاحدودی خسارات وارده راجبران نماید ، مثل تبدیل به خمیر، بهره برداریهای دیگر مانند موارد مذکوره در سوال جایز نمی 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2529">
                                            <p:txEl>
                                              <p:pRg st="2" end="2"/>
                                            </p:txEl>
                                          </p:spTgt>
                                        </p:tgtEl>
                                        <p:attrNameLst>
                                          <p:attrName>style.visibility</p:attrName>
                                        </p:attrNameLst>
                                      </p:cBhvr>
                                      <p:to>
                                        <p:strVal val="visible"/>
                                      </p:to>
                                    </p:set>
                                    <p:anim calcmode="lin" valueType="num">
                                      <p:cBhvr additive="base">
                                        <p:cTn id="24"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119321"/>
            <a:ext cx="8568952"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س2)روزنامه هايي كه با بودجه سازمان خريداري مي شود و بين كاركنان جهت مطالعه توزيع مي شود،در صورت جمع شدن اين روزنامه ها، آيا كاركنان اجازه فروش روزنامه هاي باطله يا استفاده از آنهاجهت امور شخصي مانند تميز كردن شيشه را دارند؟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تصرف با اذن كسي كه از نظر شرعي و قانوني حق اذن دارد بدون اشكال است</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اجوبه، س 1956</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س3)انتقال كتب و نشريات مازاد و بلا استفاده به رده هاي ديگر چه حكمي دارد؟</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چنانچه مقررات خاصي در اين مورد وجود نداشته باشد، فرمانده مي تواند براي جلوگيري از اتلاف بيت المال و استفاده بهينه از آن به نحوي كه مصلحت سازماني اقتضاء مي كند توزيع نمايد</a:t>
            </a: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سايت ليدر، كد استفتاء 829108</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96074"/>
            <a:ext cx="8514946" cy="59554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1400" b="1" dirty="0"/>
              <a:t> </a:t>
            </a:r>
            <a:endParaRPr lang="en-US" sz="1400" dirty="0"/>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س4)آيا روزنامه يا نشريات سازمان يا كتب موجود در سازمان را ميشود به منزل بُرد و مطالعه كرد؟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شرايط كاري بيانگر اذن به كارمندان در اين مقدار از استفاده است، اشكال ندارد و همچنين بااذن كسي كه از نظر شرعي و قانوني حق اذن دارد بدون اشكال است</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اجوبه، س 1956</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س5)برخي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كتب موجود در رده، بر اثر كثرت استفاده يا به خاطر عدم نگهداري صحيح، قابليت استفاده راندارند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آيا فروش آنها به منظور تخمير و صرف درآمد آن در امور جاري سازمان جايز 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اگر استفاده از آنها به هيچ وجه ممكن نباشد ، تبديل آنها به احسن مانعي ندارد.                                                                (شماره استفتاء829108مورخ 2/10/96)</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س6)آيا مي توان روزنامه هاي باطله يا كتاب هاي مستعمل و كهنه در سازمان كه غير قابل استفاده استرا معدوم نمود؟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چنانچه مقررات خاصي در اين مورد وجود نداشته باشد مسئول مي تواند به نحوي كه مصلحتسازمان اقتضاء مي كند، عمل نمايد مستفاد از سايت ليدر</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829108</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2529">
                                            <p:txEl>
                                              <p:pRg st="2" end="2"/>
                                            </p:txEl>
                                          </p:spTgt>
                                        </p:tgtEl>
                                        <p:attrNameLst>
                                          <p:attrName>style.visibility</p:attrName>
                                        </p:attrNameLst>
                                      </p:cBhvr>
                                      <p:to>
                                        <p:strVal val="visible"/>
                                      </p:to>
                                    </p:set>
                                    <p:anim calcmode="lin" valueType="num">
                                      <p:cBhvr>
                                        <p:cTn id="23" dur="1000" fill="hold"/>
                                        <p:tgtEl>
                                          <p:spTgt spid="2252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252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252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252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2529">
                                            <p:txEl>
                                              <p:pRg st="3" end="3"/>
                                            </p:txEl>
                                          </p:spTgt>
                                        </p:tgtEl>
                                        <p:attrNameLst>
                                          <p:attrName>style.visibility</p:attrName>
                                        </p:attrNameLst>
                                      </p:cBhvr>
                                      <p:to>
                                        <p:strVal val="visible"/>
                                      </p:to>
                                    </p:set>
                                    <p:anim calcmode="lin" valueType="num">
                                      <p:cBhvr>
                                        <p:cTn id="31" dur="1000" fill="hold"/>
                                        <p:tgtEl>
                                          <p:spTgt spid="22529">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2529">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2529">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22529">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2529">
                                            <p:txEl>
                                              <p:pRg st="4" end="4"/>
                                            </p:txEl>
                                          </p:spTgt>
                                        </p:tgtEl>
                                        <p:attrNameLst>
                                          <p:attrName>style.visibility</p:attrName>
                                        </p:attrNameLst>
                                      </p:cBhvr>
                                      <p:to>
                                        <p:strVal val="visible"/>
                                      </p:to>
                                    </p:set>
                                    <p:anim calcmode="lin" valueType="num">
                                      <p:cBhvr>
                                        <p:cTn id="39" dur="1000" fill="hold"/>
                                        <p:tgtEl>
                                          <p:spTgt spid="22529">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22529">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22529">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2252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2529">
                                            <p:txEl>
                                              <p:pRg st="5" end="5"/>
                                            </p:txEl>
                                          </p:spTgt>
                                        </p:tgtEl>
                                        <p:attrNameLst>
                                          <p:attrName>style.visibility</p:attrName>
                                        </p:attrNameLst>
                                      </p:cBhvr>
                                      <p:to>
                                        <p:strVal val="visible"/>
                                      </p:to>
                                    </p:set>
                                    <p:anim calcmode="lin" valueType="num">
                                      <p:cBhvr>
                                        <p:cTn id="47" dur="1000" fill="hold"/>
                                        <p:tgtEl>
                                          <p:spTgt spid="22529">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22529">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22529">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22529">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2529">
                                            <p:txEl>
                                              <p:pRg st="6" end="6"/>
                                            </p:txEl>
                                          </p:spTgt>
                                        </p:tgtEl>
                                        <p:attrNameLst>
                                          <p:attrName>style.visibility</p:attrName>
                                        </p:attrNameLst>
                                      </p:cBhvr>
                                      <p:to>
                                        <p:strVal val="visible"/>
                                      </p:to>
                                    </p:set>
                                    <p:anim calcmode="lin" valueType="num">
                                      <p:cBhvr>
                                        <p:cTn id="55" dur="1000" fill="hold"/>
                                        <p:tgtEl>
                                          <p:spTgt spid="22529">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22529">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22529">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2252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7504" y="657657"/>
            <a:ext cx="887498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بی دقتی در محتوای نشریات ومجلات وعدم بهره برداری افراد بخاطر بی کیفیتی محتوا</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س6) درمواردی  ازطریق سازمان ،مجلات ونشریه هایی چاپ ونشرداده می شود که از کیفیت مطلوبی برخوردار نیست وبنحومطلوبی موردبهره برداری نیروها ویاخانواده ها قرارنمی گیرد واکثرابدون مراجعه  به متن ومحتوا معطل میماند وازرده خارج می شود،وظیفه متصدیان ودست اندرکاران تهیه آنها چیست؟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به‌طور كلي هراقدامی ازجمله صرف بيت‌المال در اين‌گونه امور بايد براساس ضوابط  ومقررات مربوطه  باشدومسئولان محترم  موظفند دقت و توجه بيشتري معطوف نمایند تا مجلات از نظر شكلي و محتوايي پاسخگوي جامعة مخاطب باشد ونیز به‌گونه‌اي عمل گردد كه از اسراف و تبذير جلوگيري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225224"/>
            <a:ext cx="8424936"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4/2ـ موسیقی، آلات موسیقی ،تئاتر، فیلم و سینما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 استفاده ازغنا وموسیقی چه حکمی دارد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ج)چنانچه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هرکدام ازغنا وموسیقی،مناسب مجالس لهو و گناه باشد و به سبب ويژگيهايى که دارد انسان را از خداوند متعال و فضائل اخلاقى دور نموده و به سمت بى‏بندوبارى و گناه سوق دهد، خواندن ونواختن برخواننده ونوازنده و شنونده آن دو حرام است. ولی اگر به این نحو نباشد، فى‌نفسه جايز است و اشکال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(مستفاداجوبه،سوالات1130، 1128و1133</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نکته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درحرمت موسیقی بین انواع آن تفاوتی نیست، دراین که موسيقى کلاسيک باشد يا غير کلاسيک. ايرانى باشدیا غير ايرانى،سنتى باشدیا غير آن،مهيّج باشديا نباشد؛موجب ايجاد حزن و اندوه و حالات ديگر در شنونده بشود يا نشود.                                    ( اجوبه،س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1128و1132</a:t>
            </a:r>
            <a:r>
              <a:rPr lang="fa-IR" b="1" dirty="0" smtClean="0"/>
              <a:t>)</a:t>
            </a:r>
            <a:endParaRPr lang="en-US" dirty="0"/>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707579"/>
            <a:ext cx="8402593"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س2)نواختن موسيقى غیرمطرب در اماکن مقدس مانندمساجدچه حکمی دارد؟                                                                                  ج)چنانچه با احترام آنهامنافات داشته باشد و یا براى  نمازگزاران مزاحمت ايجاد کند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(مستفاداجوبه،س 1144)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س3)تشکیل کلاس آموزش موسیقی برای فرزندان کارکنان چه حکمی دارد؟                                                                                      ج)بطور كلّى، ترويج موسيقى و تدريس آن و تشكيل كلاس‌هاى موسيقى، هر چند موسيقى حلال باشد، با اهداف عاليه‌ى نظام مقدس جمهورى اسلامى سازگار نيست.(اجوبه،مستفادس1145)</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س4)حکم نمايش آلات موسيقي چیست؟                                                                                                                                          ج) اگر موجب ترويج موسيقي باشد،جایزنیست.   (اجوبه،مستفادس1145)</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76672"/>
            <a:ext cx="847241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س5) استفاده از آلات موسیقی در مراسمات سپاه چه حکمی دارد؟                                                                                                        ج) استفاده از هرنوع آلات موسیقی در مراسمات سپاه که موجب زیرسوال رفتن حيثيت و اعتبار سپاه  ویابی احترامی ورعایت نشدن شئون اماكن خاص مانند مسجدویا موجب ترويج موسيقي شود،جایزنیست.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س6)اجراي موسيقي در ضمن اجراي برنامه هاي ورزشي چه حكمي دارد؟                                                                                         ج)آنچه فتوا بر جواز آن داده شده است، بكارگيري آلات براي موسيقي غير مطرب و غير لهوي و براي اجراي سرودهاي انقلابي و برنامه هاي فرهنگي مفيد و با غرض عقلايي مي باشد.                                                                                                                          در برنامه هاي ورزشي اگر مصداق مورد فوق باشد جايز وگرنه بايد پرهيز گردد، مخصوصاً در صورتي كه ترويج آن محسوب شود، كه به فرموده مقام معظم رهبري مدظله العالي: «ترويج موسيقي در شأن نظام اسلامي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88640"/>
            <a:ext cx="8325925"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س7)حضور در مراسم جشن‌ها و عروسي‌هايي كه مشكوك به غنا و موسيقي مطرب مي‌باشد چه حكمي دارد؟ آيا ترك آن مجلس واجب است، يا اينكه حضور در آن مجلس بدون توجه به امور لهوي آن اشكال ندارد؟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ج)گر مراسم به گونه‌اي باشد كه عنوان مجلس لهو و معصيت بر آن صدق كند و حضور در آن مفسده داشته باشد، و يا نشستن در آن مجلس براي پاسداران عرفاً تأييد عملي مجلس حرام محسوب شود، اشكال دارد. (اجوبه، 1426</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س8) حكم گوش دادن موسيقي براي علاج بعضي بيماريها ي رواني كه توسط پزشك تجويز مي شود چیست؟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ج)اگر احراز شود كه نظر پزشك متخصص و امين اين است كه معالجه متوقف بر استفاده از موسيقي است بكارگيري آن به مقداري كه معالجه بيمار اقتضا مي كند، اشكال ندارد.   س 1151</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207948"/>
            <a:ext cx="8208912" cy="53091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fa-IR" b="1" dirty="0"/>
              <a:t> </a:t>
            </a:r>
            <a:endParaRPr lang="en-US" dirty="0"/>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 استفاده از آهنگ ها و موسيقي هايي كه در سالن هاي بدنسازي معمول است، در سالن هاي بدنسازي سپاه چه حكمي دارد؟                                                                                                                                                     ج)اجراي آهنگ و موسيقي در سالن هاي بدن‌سازي اگر مطرب، لهوي و مناسب با مجالس لهو گناه باشد،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س10)توجه به اينكه يكي از فنون قرائت قرآن كريم، يادگيري لحن مي باشد، استفاده مختصر از برخي از آلات موسيقي مانند ني و تمرين آن در دارالقرآن به منظور يادگيري لحن جايز است يا خير؟                                                                                                          ج) استفاده از آلات موسيقي، يادگيري و تمرين آن با شأن قرآن كريم منافات دارد، لذا ورود اين گونه امور در برنامه هاي قرآني پرهيز گردد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07784"/>
            <a:ext cx="8208912"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س11)آيا زدن بر ظرف‌ها و ساير وسايلي كه جزء آلات موسيقي نيستند، در عروسي ها توسط زنان جايز است؟ اگر صدا به بيرون از مجلس برسد و مردان آن را بشنوند چه حكمي دارد؟                                                                                                                        ج)جواز اين عمل بستگي به‌كيفيت نواختن دارد. اگر به شيوه متداول در عروسي هاي سنّتي باشد و لهو محسوب نشود و فسادي هم بر آن مترتّب نگردد،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س12)استفاده از گروه‎هاي موسيقي محلي نوازندگي (چوب‎بازي) به مناسبت‎هاي مختلف در برنامه‎هاي بسيج چه حكمي دارد؟                                 ج)نفس چوب‎بازي كه نوعي ورزش به حساب مي‎آيد اشكال ندارد ولي اگر ضمائم آن از نوع موسيقي مطرب لهوي كه مخصوص مجالس لهو و لعب است باشد خلاف شرع است و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957741"/>
            <a:ext cx="8238306"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س13)در مراسم جشن و شادماني، يكي از مواردي كه مشاهده مي‎شود استفاده از گروه‎هاي سرود همراه با ابزار آلات موسيقي مي‎باشد ،حکم آن چیست؟                                                                                                                                                                 1. استفاده لهوي از آلات موسيقي حرام است ولي استفاده غير لهوي براي اغراض صحيح عقلاني اشكالي ندارد</a:t>
            </a:r>
            <a:r>
              <a:rPr lang="fa-IR" sz="2400" b="1" cap="all" dirty="0" smtClean="0">
                <a:ln w="0"/>
                <a:solidFill>
                  <a:srgbClr val="7030A0"/>
                </a:solidFill>
                <a:cs typeface="B Nazanin" pitchFamily="2" charset="-78"/>
              </a:rPr>
              <a:t>.</a:t>
            </a:r>
          </a:p>
          <a:p>
            <a:pPr algn="ctr" rtl="1">
              <a:lnSpc>
                <a:spcPct val="150000"/>
              </a:lnSpc>
            </a:pP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2</a:t>
            </a:r>
            <a:r>
              <a:rPr lang="fa-IR" sz="2400" b="1" cap="all" dirty="0">
                <a:ln w="0"/>
                <a:solidFill>
                  <a:srgbClr val="7030A0"/>
                </a:solidFill>
                <a:cs typeface="B Nazanin" pitchFamily="2" charset="-78"/>
              </a:rPr>
              <a:t>. در صورت استفاده غيرلهوي از ابزار مذكور در محيط و مراكز سپاه، با توجه به تدبير مقام معظم رهبري(مدظله‎العالي) كه فرموده‎اند: «ترويج موسيقي در شأن نظامي جمهوري اسلامي نيست» بهتر است ابزار و آلات موسيقي در پشت صحنه و سن قرار گيرد تا شبهه ترويج را نداشته باشد.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35351"/>
            <a:ext cx="8373283"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5/2-شبکه های تلوزیونی،فیلم ونوارها</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س1) حکم استفاده از نوارهاي ويدئويي و فيلم‎هاي خارجي چیست؟                                                                                       ج)چنانچه داراي مفسده باشد ویا موجب انحراف و فساد اخلاقي ‎گردد،جایزنیست.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س2)تهيه و توزيع فيلم‎هايي كه موجب توسعه و ترويج فرهنگ مبتذل غربي شود،چه حکمی دارد؟</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ج)جایزنیست.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س3)حکم استفاده از شبكه هاي تلويزيوني كشورهاي ديگرچه حکمی دارد؟                                                                               ج)بااحتمال وقوع درحرام ویاافتادن درفسادوگناه،جایز نیست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 </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7" end="7"/>
                                            </p:txEl>
                                          </p:spTgt>
                                        </p:tgtEl>
                                        <p:attrNameLst>
                                          <p:attrName>style.visibility</p:attrName>
                                        </p:attrNameLst>
                                      </p:cBhvr>
                                      <p:to>
                                        <p:strVal val="visible"/>
                                      </p:to>
                                    </p:set>
                                    <p:animEffect transition="in" filter="wheel(1)">
                                      <p:cBhvr>
                                        <p:cTn id="42" dur="2000"/>
                                        <p:tgtEl>
                                          <p:spTgt spid="225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8161"/>
            <a:ext cx="8424935"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س4)گاهي اوقات ناخواسته در بعضي محافل عمومي و غيره، فيلم‌هاي مبتذل بيگانه در سايت‌ها و ماهواره نمايش داده مي‌شود. حكم ماندن يا ديدن اين نوع فيلم‌ها چگونه است؟                                                                                                                                                                      ج)اگر فيلمها در بردارنده تصاوير زننده‌اي كه شهوت را تحريك كرده و موجب انحراف و فساد مي‌شوند و يا مشتمل بر غنا و موسيقي مطرب و لهوي و مناسب با مجالس لهو و گناه باشند، ديدن و گوش دادن به آنها، حرام است. و ماندن در آن مجلس و عدم اعتراض اگر موجب تأييد گناه باشد، جايز نيست. (اجوبه، س 1200، 1208، 1211، 1214</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س5)نمايش مجامعت حيوانات در فيلم هاي مستند چه حكمي دارد؟                                                                                                                       ج)اگر فيلمها در بردارنده تصاوير زننده اي كه شهوت را تحريك كرده و موجب انحراف و فساد مي شوند جايز نيست.                    (اجوبه، س 1211)</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772979"/>
            <a:ext cx="8712968"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س6)ديدن تصاوير و متن هاي نامناسب  كه به صورت ناخواسته در صفحات اينترنت و شبكه هاي اجتماعي ملاحظه مي شود چه حكمي دارد؟                                                                                                                                                                                       ج)اگر ديدن آنها مفسده انگيز باشد و به قصد تحريك شهوت باشد و يا موجب تحريك آن شود جايز نيست(اجوبه مستفاد 1200</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س7)ديدن فيلم‌هايي كه صحنه‌هاي مستهجن و يا رقص دارد، براي افراد متأهل  چه حکمی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با توجه به اينكه ديدن این گونه برنامه ها شهوت‌انگيز ومهیج شهوت است، و به همين دليل مقدمه ارتكاب گناه مي‌باشد، ديدن آنها حرام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394211"/>
            <a:ext cx="858695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6/2-گوش‌دادن به صداى زن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س1)گوش‌دادن به صداى زن چه حکمی دارد؟                                                                                                        ج)  اگر صداي زن بصورت غنا باشد ویا گوش دادن به صداي او به قصد لذت و ريبه باشد و موجب مفسده گردد،جایزنیست ودرسپاه وبسیج در صورتي كه مراسم و برنامه ويژه بانوان نباشد، استفاده از آنان در مقابل نامحرمان مناسب نبوده و در شأن سپاه و بسيج نيست.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س2)اجراي سرود توسط گروه خواهران در حضور نا محرمان چه حکمی دارد؟                                                                         ج)حداقل داراي شبهه و در شأن سپاه و بسيج نيست ، بنابراين مسئولين امر بايد از برگزاري اين برنامه ها بطور جدّي جلوگيري و اجتناب نمايند.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60648"/>
            <a:ext cx="864096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س3)تك خواني قرآن كريم خواهر در جمع برادران چه حكمي دارد؟                                                                              ج) در صورتي كه محرك و موجب ريبه و فساد باشد و جلب توجه نامحرم نمايد،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س4)آيا همخوانى زنان در مقابل نامحرم در مراسم عمومى جايز است؟ حكم شنيدن صداى آنها براى نامحرم چيست؟                                                                                                                                                               همخوانى زنان و همچنين، شنيدن آن در صورتى كه به قصد و همراه با لذّت و ريبه نباشد، مانعى ندارد؛ ولى بهتر است در ناجا از اين امور پرهيز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س5)گوش‌دادن به آواز زنان درصورتي كه ازنظر شعر و موسيقي، لهو و لغو نباشد چه حكمي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آواز زنان به‌گونه‌اي باشد كه مهيج شهوت شود و گوش‌دادن به آن موجب ترتب مفاسد باشد جايز نيست گوش كند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476672"/>
            <a:ext cx="8361929"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solidFill>
                  <a:srgbClr val="7030A0"/>
                </a:solidFill>
                <a:cs typeface="B Nazanin" pitchFamily="2" charset="-78"/>
              </a:rPr>
              <a:t>متفرقه</a:t>
            </a:r>
            <a:endParaRPr lang="en-US" sz="2400" b="1" cap="all" dirty="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س1)حکم </a:t>
            </a:r>
            <a:r>
              <a:rPr lang="fa-IR" sz="2400" b="1" cap="all" dirty="0">
                <a:ln w="0"/>
                <a:solidFill>
                  <a:srgbClr val="7030A0"/>
                </a:solidFill>
                <a:cs typeface="B Nazanin" pitchFamily="2" charset="-78"/>
              </a:rPr>
              <a:t>ترویج هنرپیشه های بی مبالات ومخالف نظام مقدس جمهوری اسلامی،چیست؟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ج)جایزنیست بخصوص برای سازمان سپاه پاسداران که باید پاسدار ارزشهای اسلامی وانقلابی باشند.</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 </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 س2) تدارک مراسم دون شان پاسداری برای عروسی فرزندان پرسنل چه حکمی دارد؟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ج</a:t>
            </a:r>
            <a:r>
              <a:rPr lang="fa-IR" sz="2400" b="1" cap="all" dirty="0">
                <a:ln w="0"/>
                <a:solidFill>
                  <a:srgbClr val="7030A0"/>
                </a:solidFill>
                <a:cs typeface="B Nazanin" pitchFamily="2" charset="-78"/>
              </a:rPr>
              <a:t>) قطع نظر از حلال يا حرام بودن  ، حضور و شركت پاسداران و يا تدارك چنين برنامه‎هايي براي مراسم فرزندانشان دون شأن پاسداري بوده و به هيچ وجه مناسب نيست.</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520" y="0"/>
            <a:ext cx="8515672" cy="6924973"/>
          </a:xfrm>
          <a:prstGeom prst="rect">
            <a:avLst/>
          </a:prstGeom>
        </p:spPr>
        <p:txBody>
          <a:bodyPr wrap="square">
            <a:spAutoFit/>
          </a:bodyPr>
          <a:lstStyle/>
          <a:p>
            <a:pPr rtl="1"/>
            <a:r>
              <a:rPr lang="fa-IR" b="1" dirty="0"/>
              <a:t> </a:t>
            </a:r>
            <a:endParaRPr lang="en-US" dirty="0"/>
          </a:p>
          <a:p>
            <a:pPr algn="ctr" rtl="1">
              <a:lnSpc>
                <a:spcPct val="150000"/>
              </a:lnSpc>
            </a:pPr>
            <a:r>
              <a:rPr lang="fa-IR" sz="2400" b="1" cap="all" dirty="0" smtClean="0">
                <a:ln w="0"/>
                <a:solidFill>
                  <a:srgbClr val="7030A0"/>
                </a:solidFill>
                <a:cs typeface="B Nazanin" pitchFamily="2" charset="-78"/>
              </a:rPr>
              <a:t>س3)كف </a:t>
            </a:r>
            <a:r>
              <a:rPr lang="fa-IR" sz="2400" b="1" cap="all" dirty="0">
                <a:ln w="0"/>
                <a:solidFill>
                  <a:srgbClr val="7030A0"/>
                </a:solidFill>
                <a:cs typeface="B Nazanin" pitchFamily="2" charset="-78"/>
              </a:rPr>
              <a:t>زدن در مجالس جشن اعياد مذهبي كه در سپاه و يا اماكني كه متعلق به سپاه مي‎باشد و يا مجالسي كه به نام سپاه هرچند در مكان عمومي خارج از سپاه برگزار مي‎شودچیست؟                                                         </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fa-IR" sz="2400" b="1" cap="all" dirty="0">
                <a:ln w="0"/>
                <a:solidFill>
                  <a:srgbClr val="7030A0"/>
                </a:solidFill>
                <a:cs typeface="B Nazanin" pitchFamily="2" charset="-78"/>
              </a:rPr>
              <a:t>ج)جایزنیست ،زیرا«قداست و معنويت سپاه و ضرورت حفظ و تداوم آن اقتضاء داردبه جاي كف زدن از تكبير و صلوات استفاده گردد؛فرزندان انقلاب امام (ره) بايد تلاش كنند كه اين ارزش‎ها را احياء نمايند.»</a:t>
            </a:r>
            <a:endParaRPr lang="en-US" sz="2400" b="1" cap="all" dirty="0">
              <a:ln w="0"/>
              <a:solidFill>
                <a:srgbClr val="7030A0"/>
              </a:solidFill>
              <a:cs typeface="B Nazanin" pitchFamily="2" charset="-78"/>
            </a:endParaRPr>
          </a:p>
          <a:p>
            <a:pPr algn="ctr" rtl="1">
              <a:lnSpc>
                <a:spcPct val="150000"/>
              </a:lnSpc>
            </a:pPr>
            <a:r>
              <a:rPr lang="fa-IR" sz="1050" b="1" cap="all" dirty="0">
                <a:ln w="0"/>
                <a:solidFill>
                  <a:srgbClr val="7030A0"/>
                </a:solidFill>
                <a:cs typeface="B Nazanin" pitchFamily="2" charset="-78"/>
              </a:rPr>
              <a:t> </a:t>
            </a:r>
            <a:endParaRPr lang="en-US" sz="105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س4)حکم بهره برداری بسج وسپاه ازاماکنی که غالبا برنامه های مبتذل ودون شان درآنجا به اجرادرمی آید،چیست؟                                                                                                                                           ج)حفظ حيثيت سپاه واجب است، لذا اگر مكان مذكور براي امور خلاف، شهرت دارد بطوري كه اجراي برنامه در اين مكان به آبرو و حيثيت سپاه لطمه وارد مي كند جايز نيست.</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5078313"/>
          </a:xfrm>
          <a:prstGeom prst="rect">
            <a:avLst/>
          </a:prstGeom>
        </p:spPr>
        <p:txBody>
          <a:bodyPr wrap="square">
            <a:spAutoFit/>
          </a:bodyPr>
          <a:lstStyle/>
          <a:p>
            <a:pPr algn="ctr" rtl="1">
              <a:lnSpc>
                <a:spcPct val="150000"/>
              </a:lnSpc>
            </a:pPr>
            <a:r>
              <a:rPr lang="fa-IR" sz="2400" b="1" cap="all" dirty="0">
                <a:ln w="0"/>
                <a:solidFill>
                  <a:srgbClr val="7030A0"/>
                </a:solidFill>
                <a:cs typeface="B Nazanin" pitchFamily="2" charset="-78"/>
              </a:rPr>
              <a:t>س5)تقليد صداهای دیگران چه حکمی دارد؟                                                                                                          ج)اگر موجب محرماتی مانند غيبت يا استهزاء و تمسخر ديگران يا تحقير افراد و اقشار خاص باشد،جایزنیست.</a:t>
            </a:r>
            <a:endParaRPr lang="en-US" sz="2400" b="1" cap="all" dirty="0">
              <a:ln w="0"/>
              <a:solidFill>
                <a:srgbClr val="7030A0"/>
              </a:solidFill>
              <a:cs typeface="B Nazanin" pitchFamily="2" charset="-78"/>
            </a:endParaRPr>
          </a:p>
          <a:p>
            <a:pPr algn="ctr" rtl="1">
              <a:lnSpc>
                <a:spcPct val="150000"/>
              </a:lnSpc>
            </a:pPr>
            <a:r>
              <a:rPr lang="en-US" sz="2400" b="1" cap="all" dirty="0">
                <a:ln w="0"/>
                <a:solidFill>
                  <a:srgbClr val="7030A0"/>
                </a:solidFill>
                <a:cs typeface="B Nazanin" pitchFamily="2" charset="-78"/>
              </a:rPr>
              <a:t> </a:t>
            </a:r>
            <a:endParaRPr lang="fa-IR" sz="105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س6)حکم </a:t>
            </a:r>
            <a:r>
              <a:rPr lang="fa-IR" sz="2400" b="1" cap="all" dirty="0">
                <a:ln w="0"/>
                <a:solidFill>
                  <a:srgbClr val="7030A0"/>
                </a:solidFill>
                <a:cs typeface="B Nazanin" pitchFamily="2" charset="-78"/>
              </a:rPr>
              <a:t>اجراي شعبده بازي در مجالس جشن هاي سپاه،چیست؟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ج)شعبده بازي و تعليم و ياد گرفتن آن حرام است، ولي بازيهايي كه همراه با سرعت حركت و تردستي است اشكال ندارد، به شرط آنكه شأن و حيثيت سپاه و بسيج مخدودش نشود و همراه با محرّمات ديگر مانند موسيقي مطرب و امثال آن نباشد.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59985"/>
            <a:ext cx="8640960" cy="67980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w="1905"/>
                <a:solidFill>
                  <a:srgbClr val="7030A0"/>
                </a:solidFill>
                <a:effectLst>
                  <a:innerShdw blurRad="69850" dist="43180" dir="5400000">
                    <a:srgbClr val="000000">
                      <a:alpha val="65000"/>
                    </a:srgbClr>
                  </a:innerShdw>
                </a:effectLst>
                <a:cs typeface="B Nazanin" pitchFamily="2" charset="-78"/>
              </a:rPr>
              <a:t>س7</a:t>
            </a:r>
            <a:r>
              <a:rPr lang="fa-IR" sz="2400" b="1" dirty="0">
                <a:ln w="1905"/>
                <a:solidFill>
                  <a:srgbClr val="7030A0"/>
                </a:solidFill>
                <a:effectLst>
                  <a:innerShdw blurRad="69850" dist="43180" dir="5400000">
                    <a:srgbClr val="000000">
                      <a:alpha val="65000"/>
                    </a:srgbClr>
                  </a:innerShdw>
                </a:effectLst>
                <a:cs typeface="B Nazanin" pitchFamily="2" charset="-78"/>
              </a:rPr>
              <a:t>) بازي گري در نمايش نقش زن همراه با مرد،چه حکمی دارد؟                                                                          ج)چنانچه موجب فساد شود يا حجاب شرعي مراعات نشودياباعث جلب نظر نامحرم گردد،جایزنیست</a:t>
            </a:r>
            <a:r>
              <a:rPr lang="fa-IR" sz="2400" b="1" dirty="0" smtClean="0">
                <a:ln w="1905"/>
                <a:solidFill>
                  <a:srgbClr val="7030A0"/>
                </a:solidFill>
                <a:effectLst>
                  <a:innerShdw blurRad="69850" dist="43180" dir="5400000">
                    <a:srgbClr val="000000">
                      <a:alpha val="65000"/>
                    </a:srgbClr>
                  </a:innerShdw>
                </a:effectLst>
                <a:cs typeface="B Nazanin" pitchFamily="2" charset="-78"/>
              </a:rPr>
              <a:t>.</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1050" b="1" dirty="0">
                <a:ln w="1905"/>
                <a:solidFill>
                  <a:srgbClr val="7030A0"/>
                </a:solidFill>
                <a:effectLst>
                  <a:innerShdw blurRad="69850" dist="43180" dir="5400000">
                    <a:srgbClr val="000000">
                      <a:alpha val="65000"/>
                    </a:srgbClr>
                  </a:innerShdw>
                </a:effectLst>
                <a:cs typeface="B Nazanin" pitchFamily="2" charset="-78"/>
              </a:rPr>
              <a:t> </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س8)حکم داوري تئاتر خواهران توسط برادران ،چیست؟                                                                     ج)باوجودمفاسدومعصیت وگناه،جایزنیست</a:t>
            </a:r>
            <a:r>
              <a:rPr lang="fa-IR" sz="2400" b="1" dirty="0" smtClean="0">
                <a:ln w="1905"/>
                <a:solidFill>
                  <a:srgbClr val="7030A0"/>
                </a:solidFill>
                <a:effectLst>
                  <a:innerShdw blurRad="69850" dist="43180" dir="5400000">
                    <a:srgbClr val="000000">
                      <a:alpha val="65000"/>
                    </a:srgbClr>
                  </a:innerShdw>
                </a:effectLst>
                <a:cs typeface="B Nazanin" pitchFamily="2" charset="-78"/>
              </a:rPr>
              <a:t>.</a:t>
            </a:r>
            <a:r>
              <a:rPr lang="fa-IR" sz="2400" b="1" dirty="0">
                <a:ln w="1905"/>
                <a:solidFill>
                  <a:srgbClr val="7030A0"/>
                </a:solidFill>
                <a:effectLst>
                  <a:innerShdw blurRad="69850" dist="43180" dir="5400000">
                    <a:srgbClr val="000000">
                      <a:alpha val="65000"/>
                    </a:srgbClr>
                  </a:innerShdw>
                </a:effectLst>
                <a:cs typeface="B Nazanin" pitchFamily="2" charset="-78"/>
              </a:rPr>
              <a:t> </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1600" b="1" dirty="0">
                <a:ln w="1905"/>
                <a:solidFill>
                  <a:srgbClr val="7030A0"/>
                </a:solidFill>
                <a:effectLst>
                  <a:innerShdw blurRad="69850" dist="43180" dir="5400000">
                    <a:srgbClr val="000000">
                      <a:alpha val="65000"/>
                    </a:srgbClr>
                  </a:innerShdw>
                </a:effectLst>
                <a:cs typeface="B Nazanin" pitchFamily="2" charset="-78"/>
              </a:rPr>
              <a:t> </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س9)حکم استفاده ازتمثال‌هاي منتسب به پيشوايان معصوم(عليهم‌السلام)»چیست؟                                           </a:t>
            </a:r>
            <a:endParaRPr lang="fa-IR" sz="2400" b="1" dirty="0" smtClean="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smtClean="0">
                <a:ln w="1905"/>
                <a:solidFill>
                  <a:srgbClr val="7030A0"/>
                </a:solidFill>
                <a:effectLst>
                  <a:innerShdw blurRad="69850" dist="43180" dir="5400000">
                    <a:srgbClr val="000000">
                      <a:alpha val="65000"/>
                    </a:srgbClr>
                  </a:innerShdw>
                </a:effectLst>
                <a:cs typeface="B Nazanin" pitchFamily="2" charset="-78"/>
              </a:rPr>
              <a:t>   </a:t>
            </a:r>
            <a:r>
              <a:rPr lang="fa-IR" sz="2400" b="1" dirty="0">
                <a:ln w="1905"/>
                <a:solidFill>
                  <a:srgbClr val="7030A0"/>
                </a:solidFill>
                <a:effectLst>
                  <a:innerShdw blurRad="69850" dist="43180" dir="5400000">
                    <a:srgbClr val="000000">
                      <a:alpha val="65000"/>
                    </a:srgbClr>
                  </a:innerShdw>
                </a:effectLst>
                <a:cs typeface="B Nazanin" pitchFamily="2" charset="-78"/>
              </a:rPr>
              <a:t>ج)اگر موجب وهن دين و قداست آن بزرگواران باشد، جایزنیست وبطورکلی مناسب آن است كه در سپاه از نصب اين‎گونه تمثال‌ها پرهيز شود.؛چراکه  تصاویروتماثیل منتسب به معصومین ریشه ومبنا ندارد؛ البته چون درعرف منتسب  به آن ذوات مقدسه است هتک حرمت جایزنیست.</a:t>
            </a:r>
            <a:endParaRPr lang="en-US"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25050238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49" y="1511741"/>
            <a:ext cx="7698125"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س10)درج مطلب دیگران  بنام خود،چه حکمی دارد؟                                                                                                  ج)جایزنیست؛زیرا یک نوع اقدام صوری است وعلاوه نوعی کذب ودروغ است ولذاشرعااشکال دارد.</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 </a:t>
            </a:r>
            <a:endParaRPr lang="en-US" sz="2400" b="1" dirty="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س11)حکم سکوت برای احترام درگذشتگان چیست؟                                                                                                ج) این نوع اقدامات،مبنای دینی ندارد واگربعنوان یک موضوع دینی انجام بشود که بدعت محسوب می شود ، اشکال دارد.</a:t>
            </a:r>
            <a:endParaRPr lang="en-US"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23157446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1" y="1811800"/>
            <a:ext cx="837093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س12) استفاده ازمراکز دولتی مانندمدارس،برای اجرای برنامه های اداری چه حکمی دارد؟                                    </a:t>
            </a:r>
            <a:endParaRPr lang="fa-IR" sz="2400" b="1" dirty="0" smtClean="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smtClean="0">
                <a:ln w="1905"/>
                <a:solidFill>
                  <a:srgbClr val="7030A0"/>
                </a:solidFill>
                <a:effectLst>
                  <a:innerShdw blurRad="69850" dist="43180" dir="5400000">
                    <a:srgbClr val="000000">
                      <a:alpha val="65000"/>
                    </a:srgbClr>
                  </a:innerShdw>
                </a:effectLst>
                <a:cs typeface="B Nazanin" pitchFamily="2" charset="-78"/>
              </a:rPr>
              <a:t> </a:t>
            </a:r>
            <a:r>
              <a:rPr lang="fa-IR" sz="2400" b="1" dirty="0">
                <a:ln w="1905"/>
                <a:solidFill>
                  <a:srgbClr val="7030A0"/>
                </a:solidFill>
                <a:effectLst>
                  <a:innerShdw blurRad="69850" dist="43180" dir="5400000">
                    <a:srgbClr val="000000">
                      <a:alpha val="65000"/>
                    </a:srgbClr>
                  </a:innerShdw>
                </a:effectLst>
                <a:cs typeface="B Nazanin" pitchFamily="2" charset="-78"/>
              </a:rPr>
              <a:t>ج)بدون رعایت شرایط لازم ،جایزنیست                                                                                                      شرایط جوازاستفاده عبارتنداز1 - مغاير با ضوابط و مقررات نباشد. 2 - مزاحم برنامه هاي آموزشي و اجراء مأموريت و انجام وظيفه نباشد. 3 - هزينه بر بيت المال تحميل نكند. 4- موازين شرعي در اجراء برنامه رعايت شود.</a:t>
            </a:r>
            <a:endParaRPr lang="en-US"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30068030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1318703"/>
            <a:ext cx="7871535"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w="1905"/>
                <a:solidFill>
                  <a:srgbClr val="7030A0"/>
                </a:solidFill>
                <a:effectLst>
                  <a:innerShdw blurRad="69850" dist="43180" dir="5400000">
                    <a:srgbClr val="000000">
                      <a:alpha val="65000"/>
                    </a:srgbClr>
                  </a:innerShdw>
                </a:effectLst>
                <a:cs typeface="B Nazanin" pitchFamily="2" charset="-78"/>
              </a:rPr>
              <a:t>س)حضور بازيگران زن و مرد بر روي صحنه نمايش به لحاظ شرعي چه حكمي دارد؟                                                                                </a:t>
            </a:r>
            <a:endParaRPr lang="fa-IR" sz="2400" b="1" dirty="0" smtClean="0">
              <a:ln w="1905"/>
              <a:solidFill>
                <a:srgbClr val="7030A0"/>
              </a:solidFill>
              <a:effectLst>
                <a:innerShdw blurRad="69850" dist="43180" dir="5400000">
                  <a:srgbClr val="000000">
                    <a:alpha val="65000"/>
                  </a:srgbClr>
                </a:innerShdw>
              </a:effectLst>
              <a:cs typeface="B Nazanin" pitchFamily="2" charset="-78"/>
            </a:endParaRPr>
          </a:p>
          <a:p>
            <a:pPr algn="ctr" rtl="1">
              <a:lnSpc>
                <a:spcPct val="150000"/>
              </a:lnSpc>
            </a:pPr>
            <a:r>
              <a:rPr lang="fa-IR" sz="2400" b="1" dirty="0" smtClean="0">
                <a:ln w="1905"/>
                <a:solidFill>
                  <a:srgbClr val="7030A0"/>
                </a:solidFill>
                <a:effectLst>
                  <a:innerShdw blurRad="69850" dist="43180" dir="5400000">
                    <a:srgbClr val="000000">
                      <a:alpha val="65000"/>
                    </a:srgbClr>
                  </a:innerShdw>
                </a:effectLst>
                <a:cs typeface="B Nazanin" pitchFamily="2" charset="-78"/>
              </a:rPr>
              <a:t> </a:t>
            </a:r>
            <a:r>
              <a:rPr lang="fa-IR" sz="2400" b="1" dirty="0">
                <a:ln w="1905"/>
                <a:solidFill>
                  <a:srgbClr val="7030A0"/>
                </a:solidFill>
                <a:effectLst>
                  <a:innerShdw blurRad="69850" dist="43180" dir="5400000">
                    <a:srgbClr val="000000">
                      <a:alpha val="65000"/>
                    </a:srgbClr>
                  </a:innerShdw>
                </a:effectLst>
                <a:cs typeface="B Nazanin" pitchFamily="2" charset="-78"/>
              </a:rPr>
              <a:t>ج) بازي كردن زن و مرد نامحرم به دليل اختلاط جايز نيست و اگر نحوه ارتباط و بازيگري به‎گونه‎اي باشد كه براي بينندگان مهيج باشد خود آن نوع بازي كردن جايز نيست، حتي اگر با هم محرم باشند. البته در مواردي كه براي ترسيم كردن ارزش‎ها و مسائل اخلاقي باشد با رعايت كامل موازين شرعي (حجاب و محرم بودن طرفين) بلامانع است.</a:t>
            </a:r>
            <a:endParaRPr lang="en-US" sz="2400" b="1" dirty="0">
              <a:ln w="1905"/>
              <a:solidFill>
                <a:srgbClr val="7030A0"/>
              </a:solidFill>
              <a:effectLst>
                <a:innerShdw blurRad="69850" dist="43180" dir="5400000">
                  <a:srgbClr val="000000">
                    <a:alpha val="65000"/>
                  </a:srgbClr>
                </a:innerShdw>
              </a:effectLst>
              <a:cs typeface="B Nazanin" pitchFamily="2" charset="-78"/>
            </a:endParaRPr>
          </a:p>
        </p:txBody>
      </p:sp>
    </p:spTree>
    <p:extLst>
      <p:ext uri="{BB962C8B-B14F-4D97-AF65-F5344CB8AC3E}">
        <p14:creationId xmlns:p14="http://schemas.microsoft.com/office/powerpoint/2010/main" val="72752111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6247864"/>
          </a:xfrm>
          <a:prstGeom prst="rect">
            <a:avLst/>
          </a:prstGeom>
        </p:spPr>
        <p:txBody>
          <a:bodyPr wrap="square">
            <a:spAutoFit/>
          </a:bodyPr>
          <a:lstStyle/>
          <a:p>
            <a:pPr algn="r"/>
            <a:r>
              <a:rPr lang="en-U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8000" dirty="0" smtClean="0">
                <a:latin typeface="IranNastaliq" pitchFamily="18" charset="0"/>
                <a:cs typeface="B Nazanin" pitchFamily="2" charset="-78"/>
              </a:rPr>
              <a:t> </a:t>
            </a:r>
          </a:p>
          <a:p>
            <a:pPr>
              <a:lnSpc>
                <a:spcPct val="150000"/>
              </a:lnSpc>
            </a:pPr>
            <a:r>
              <a:rPr lang="fa-IR" sz="80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ارواحنا له الفداء </a:t>
            </a:r>
          </a:p>
          <a:p>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8000" dirty="0" smtClean="0">
                <a:latin typeface="IranNastaliq" pitchFamily="18" charset="0"/>
                <a:cs typeface="B Nazanin" pitchFamily="2" charset="-78"/>
              </a:rPr>
              <a:t> </a:t>
            </a:r>
            <a:endParaRPr lang="fa-IR" sz="8000" dirty="0">
              <a:cs typeface="B Nazanin" pitchFamily="2" charset="-78"/>
            </a:endParaRPr>
          </a:p>
        </p:txBody>
      </p:sp>
    </p:spTree>
  </p:cSld>
  <p:clrMapOvr>
    <a:masterClrMapping/>
  </p:clrMapOvr>
  <p:transition>
    <p:diamon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596659"/>
            <a:ext cx="8685965"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solidFill>
                  <a:schemeClr val="accent4"/>
                </a:solidFill>
                <a:cs typeface="B Nazanin" pitchFamily="2" charset="-78"/>
              </a:rPr>
              <a:t>تهیه وتنظیم </a:t>
            </a:r>
          </a:p>
          <a:p>
            <a:pPr algn="ctr" rtl="1">
              <a:lnSpc>
                <a:spcPct val="150000"/>
              </a:lnSpc>
            </a:pPr>
            <a:r>
              <a:rPr lang="fa-IR" sz="2400" b="1" dirty="0" smtClean="0">
                <a:ln/>
                <a:solidFill>
                  <a:schemeClr val="accent4"/>
                </a:solidFill>
                <a:cs typeface="B Nazanin" pitchFamily="2" charset="-78"/>
              </a:rPr>
              <a:t>محمدحسین منتظری</a:t>
            </a:r>
          </a:p>
          <a:p>
            <a:pPr algn="ctr" rtl="1">
              <a:lnSpc>
                <a:spcPct val="150000"/>
              </a:lnSpc>
            </a:pPr>
            <a:r>
              <a:rPr lang="fa-IR" sz="2400" b="1" smtClean="0">
                <a:ln/>
                <a:solidFill>
                  <a:schemeClr val="accent4"/>
                </a:solidFill>
                <a:cs typeface="B Nazanin" pitchFamily="2" charset="-78"/>
              </a:rPr>
              <a:t>آبان ماه 1399</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4648425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2204864"/>
            <a:ext cx="7498080" cy="4800600"/>
          </a:xfrm>
        </p:spPr>
        <p:txBody>
          <a:bodyPr>
            <a:noAutofit/>
          </a:bodyPr>
          <a:lstStyle/>
          <a:p>
            <a:pPr marL="0" indent="0" algn="ctr">
              <a:buNone/>
            </a:pPr>
            <a:r>
              <a:rPr lang="fa-IR" sz="6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2)مسائل فرهنگی و هنری </a:t>
            </a:r>
            <a:endParaRPr lang="en-US" sz="6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scene3d>
              <a:camera prst="orthographicFront"/>
              <a:lightRig rig="soft" dir="t">
                <a:rot lat="0" lon="0" rev="15600000"/>
              </a:lightRig>
            </a:scene3d>
            <a:sp3d extrusionH="57150" prstMaterial="softEdge">
              <a:bevelT w="25400" h="38100"/>
            </a:sp3d>
          </a:bodyPr>
          <a:lstStyle/>
          <a:p>
            <a:pPr algn="ctr">
              <a:lnSpc>
                <a:spcPct val="160000"/>
              </a:lnSpc>
              <a:buNone/>
            </a:pPr>
            <a:r>
              <a:rPr lang="fa-IR" sz="3600" b="1" dirty="0">
                <a:ln/>
                <a:solidFill>
                  <a:schemeClr val="accent4"/>
                </a:solidFill>
                <a:cs typeface="B Nazanin" pitchFamily="2" charset="-78"/>
              </a:rPr>
              <a:t>1</a:t>
            </a:r>
            <a:r>
              <a:rPr lang="fa-IR" b="1" dirty="0"/>
              <a:t>/</a:t>
            </a:r>
            <a:r>
              <a:rPr lang="fa-IR" sz="3500" b="1" dirty="0">
                <a:ln/>
                <a:solidFill>
                  <a:schemeClr val="accent4"/>
                </a:solidFill>
                <a:cs typeface="B Nazanin" pitchFamily="2" charset="-78"/>
              </a:rPr>
              <a:t>2- برگزاری مراسم و هیئات مذهبی بااستفاده از امكانات بيت المال </a:t>
            </a:r>
            <a:endParaRPr lang="en-US" sz="3500" b="1" dirty="0">
              <a:ln/>
              <a:solidFill>
                <a:schemeClr val="accent4"/>
              </a:solidFill>
              <a:cs typeface="B Nazanin" pitchFamily="2" charset="-78"/>
            </a:endParaRPr>
          </a:p>
          <a:p>
            <a:pPr algn="ctr">
              <a:lnSpc>
                <a:spcPct val="160000"/>
              </a:lnSpc>
              <a:buNone/>
            </a:pPr>
            <a:r>
              <a:rPr lang="fa-IR" sz="3500" b="1" dirty="0">
                <a:ln/>
                <a:solidFill>
                  <a:schemeClr val="accent4"/>
                </a:solidFill>
                <a:cs typeface="B Nazanin" pitchFamily="2" charset="-78"/>
              </a:rPr>
              <a:t>س1)آيا مي‌توان بخشي از اموال دولتي را براي كمك به هيئت‌هاي مذهبي هزينه نمود ؟</a:t>
            </a:r>
            <a:endParaRPr lang="en-US" sz="3500" b="1" dirty="0">
              <a:ln/>
              <a:solidFill>
                <a:schemeClr val="accent4"/>
              </a:solidFill>
              <a:cs typeface="B Nazanin" pitchFamily="2" charset="-78"/>
            </a:endParaRPr>
          </a:p>
          <a:p>
            <a:pPr algn="ctr">
              <a:lnSpc>
                <a:spcPct val="160000"/>
              </a:lnSpc>
              <a:buNone/>
            </a:pPr>
            <a:r>
              <a:rPr lang="fa-IR" sz="3500" b="1" dirty="0">
                <a:ln/>
                <a:solidFill>
                  <a:schemeClr val="accent4"/>
                </a:solidFill>
                <a:cs typeface="B Nazanin" pitchFamily="2" charset="-78"/>
              </a:rPr>
              <a:t>ج) بطوركلي استفاده از هرآنچه كه جزو بيت المال و اموال عمومي است فقط در آن مواردي كه اين اموال براساس ضوابط و مقررات قانوني براي آن منظور شده است مجاز است و در غير آن مواردجايز نيست</a:t>
            </a:r>
            <a:r>
              <a:rPr lang="en-US" sz="3500" b="1" dirty="0">
                <a:ln/>
                <a:solidFill>
                  <a:schemeClr val="accent4"/>
                </a:solidFill>
                <a:cs typeface="B Nazanin" pitchFamily="2" charset="-78"/>
              </a:rPr>
              <a:t>. </a:t>
            </a:r>
            <a:r>
              <a:rPr lang="fa-IR" sz="3500" b="1" dirty="0">
                <a:ln/>
                <a:solidFill>
                  <a:schemeClr val="accent4"/>
                </a:solidFill>
                <a:cs typeface="B Nazanin" pitchFamily="2" charset="-78"/>
              </a:rPr>
              <a:t> ودرفرض سوال،جايز نيست ؛ مگر طبق مقررات ؛ و اذن كسي كه شرعاً و قانوناً حق صدور مجوز را دارد.</a:t>
            </a:r>
            <a:endParaRPr lang="en-US" sz="3500" b="1" dirty="0">
              <a:ln/>
              <a:solidFill>
                <a:schemeClr val="accent4"/>
              </a:solidFill>
              <a:cs typeface="B Nazanin" pitchFamily="2" charset="-78"/>
            </a:endParaRP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algn="ctr">
              <a:lnSpc>
                <a:spcPct val="150000"/>
              </a:lnSpc>
              <a:buNone/>
            </a:pPr>
            <a:r>
              <a:rPr lang="fa-IR" sz="2800" b="1" dirty="0">
                <a:ln/>
                <a:solidFill>
                  <a:schemeClr val="accent4"/>
                </a:solidFill>
                <a:cs typeface="B Nazanin" pitchFamily="2" charset="-78"/>
              </a:rPr>
              <a:t>س2)آيا استفاده از امكانات بيت المال براي مراسم ولادت و شهادت ائمه اطهار</a:t>
            </a:r>
            <a:r>
              <a:rPr lang="en-US" sz="2800" b="1" dirty="0">
                <a:ln/>
                <a:solidFill>
                  <a:schemeClr val="accent4"/>
                </a:solidFill>
                <a:cs typeface="B Nazanin" pitchFamily="2" charset="-78"/>
              </a:rPr>
              <a:t> )</a:t>
            </a:r>
            <a:r>
              <a:rPr lang="fa-IR" sz="2800" b="1" dirty="0">
                <a:ln/>
                <a:solidFill>
                  <a:schemeClr val="accent4"/>
                </a:solidFill>
                <a:cs typeface="B Nazanin" pitchFamily="2" charset="-78"/>
              </a:rPr>
              <a:t>عليهم السلام</a:t>
            </a:r>
            <a:r>
              <a:rPr lang="en-US" sz="2800" b="1" dirty="0">
                <a:ln/>
                <a:solidFill>
                  <a:schemeClr val="accent4"/>
                </a:solidFill>
                <a:cs typeface="B Nazanin" pitchFamily="2" charset="-78"/>
              </a:rPr>
              <a:t>( </a:t>
            </a:r>
            <a:r>
              <a:rPr lang="fa-IR" sz="2800" b="1" dirty="0">
                <a:ln/>
                <a:solidFill>
                  <a:schemeClr val="accent4"/>
                </a:solidFill>
                <a:cs typeface="B Nazanin" pitchFamily="2" charset="-78"/>
              </a:rPr>
              <a:t>وسوگواري حضرت اباعبدالله الحسين</a:t>
            </a:r>
            <a:r>
              <a:rPr lang="en-US" sz="2800" b="1" dirty="0">
                <a:ln/>
                <a:solidFill>
                  <a:schemeClr val="accent4"/>
                </a:solidFill>
                <a:cs typeface="B Nazanin" pitchFamily="2" charset="-78"/>
              </a:rPr>
              <a:t> )</a:t>
            </a:r>
            <a:r>
              <a:rPr lang="fa-IR" sz="2800" b="1" dirty="0">
                <a:ln/>
                <a:solidFill>
                  <a:schemeClr val="accent4"/>
                </a:solidFill>
                <a:cs typeface="B Nazanin" pitchFamily="2" charset="-78"/>
              </a:rPr>
              <a:t>عليه السلام</a:t>
            </a:r>
            <a:r>
              <a:rPr lang="en-US" sz="2800" b="1" dirty="0">
                <a:ln/>
                <a:solidFill>
                  <a:schemeClr val="accent4"/>
                </a:solidFill>
                <a:cs typeface="B Nazanin" pitchFamily="2" charset="-78"/>
              </a:rPr>
              <a:t>( </a:t>
            </a:r>
            <a:r>
              <a:rPr lang="fa-IR" sz="2800" b="1" dirty="0">
                <a:ln/>
                <a:solidFill>
                  <a:schemeClr val="accent4"/>
                </a:solidFill>
                <a:cs typeface="B Nazanin" pitchFamily="2" charset="-78"/>
              </a:rPr>
              <a:t>كه در خارج از مجموعه برگزار مي شود، جايزاست؟</a:t>
            </a:r>
            <a:endParaRPr lang="en-US" sz="2800" b="1" dirty="0">
              <a:ln/>
              <a:solidFill>
                <a:schemeClr val="accent4"/>
              </a:solidFill>
              <a:cs typeface="B Nazanin" pitchFamily="2" charset="-78"/>
            </a:endParaRPr>
          </a:p>
          <a:p>
            <a:pPr algn="ctr">
              <a:lnSpc>
                <a:spcPct val="150000"/>
              </a:lnSpc>
              <a:buNone/>
            </a:pPr>
            <a:r>
              <a:rPr lang="fa-IR" sz="2800" b="1" dirty="0">
                <a:ln/>
                <a:solidFill>
                  <a:schemeClr val="accent4"/>
                </a:solidFill>
                <a:cs typeface="B Nazanin" pitchFamily="2" charset="-78"/>
              </a:rPr>
              <a:t>ج) در صورتي كه مراسم خارج از مراكز سپاه برگزار مي شود، استفاده از امكانات سپاه در مراسم، لازم است طبق دستور العمل هاي مربوط و با هماهنگي مسئولان ذي ربط و صاحب اختيار و در حدمتعارف با رعايت مسائل شرعي مربوط به امانت انجام گيرد</a:t>
            </a:r>
            <a:r>
              <a:rPr lang="en-US" sz="2800" b="1" dirty="0">
                <a:ln/>
                <a:solidFill>
                  <a:schemeClr val="accent4"/>
                </a:solidFill>
                <a:cs typeface="B Nazanin" pitchFamily="2" charset="-78"/>
              </a:rPr>
              <a:t>. </a:t>
            </a: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lnSpc>
                <a:spcPct val="150000"/>
              </a:lnSpc>
              <a:buNone/>
            </a:pPr>
            <a:r>
              <a:rPr lang="fa-IR" sz="2800" b="1" dirty="0">
                <a:ln/>
                <a:solidFill>
                  <a:schemeClr val="accent4"/>
                </a:solidFill>
                <a:cs typeface="B Nazanin" pitchFamily="2" charset="-78"/>
              </a:rPr>
              <a:t>س3)آيا مي توان امكانات بيت المال را در اختيار هيئات مذهبي كه مربوط به نيروها است يا مربوط به افراد عادي است، قرار داد؟</a:t>
            </a:r>
            <a:endParaRPr lang="en-US" sz="2800" b="1" dirty="0">
              <a:ln/>
              <a:solidFill>
                <a:schemeClr val="accent4"/>
              </a:solidFill>
              <a:cs typeface="B Nazanin" pitchFamily="2" charset="-78"/>
            </a:endParaRPr>
          </a:p>
          <a:p>
            <a:pPr marL="0" indent="0" algn="ctr">
              <a:lnSpc>
                <a:spcPct val="150000"/>
              </a:lnSpc>
              <a:buNone/>
            </a:pPr>
            <a:r>
              <a:rPr lang="fa-IR" sz="2800" b="1" dirty="0">
                <a:ln/>
                <a:solidFill>
                  <a:schemeClr val="accent4"/>
                </a:solidFill>
                <a:cs typeface="B Nazanin" pitchFamily="2" charset="-78"/>
              </a:rPr>
              <a:t>ج) بطوركلي استفاده از هرآنچه كه جزو بيتالمال و اموال عمومي است فقط در آن مواردي كه اين اموال براساس ضوابط و مقررات قانوني براي آن منظور شده است مجاز است و در غير آن مواردجايز نيست.</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59" y="1165490"/>
            <a:ext cx="7920881"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solidFill>
                  <a:schemeClr val="accent4"/>
                </a:solidFill>
                <a:cs typeface="B Nazanin" pitchFamily="2" charset="-78"/>
              </a:rPr>
              <a:t>س4) برگزاری مراسم زیارت عاشورا که در طول سال در یکی از روزهای هفته در سپاه اجرا می شود و با هزینه بیت المال پذیرایی صورت می گیرد چه حکمی دارد؟</a:t>
            </a:r>
            <a:endParaRPr lang="en-US" sz="2800" b="1" dirty="0">
              <a:ln/>
              <a:solidFill>
                <a:schemeClr val="accent4"/>
              </a:solidFill>
              <a:cs typeface="B Nazanin" pitchFamily="2" charset="-78"/>
            </a:endParaRPr>
          </a:p>
          <a:p>
            <a:pPr algn="ctr" rtl="1">
              <a:lnSpc>
                <a:spcPct val="150000"/>
              </a:lnSpc>
            </a:pPr>
            <a:r>
              <a:rPr lang="fa-IR" sz="2800" b="1" dirty="0">
                <a:ln/>
                <a:solidFill>
                  <a:schemeClr val="accent4"/>
                </a:solidFill>
                <a:cs typeface="B Nazanin" pitchFamily="2" charset="-78"/>
              </a:rPr>
              <a:t>ج) برگزاري  زيارت عاشورا در ساعت اداري و پذيرائي با هزينه بيت المال اگر در قالب برنامه هاي مصوب و طبق ضوابط و مقررات ابلاغي انجام گيرد، اشكالي ندارد، در غير اينصورت لازم است از مقامات ذي صلاح و صاحب اختيار كسب مجوز شود.</a:t>
            </a:r>
            <a:endParaRPr lang="en-US" sz="2800" b="1" dirty="0">
              <a:ln/>
              <a:solidFill>
                <a:schemeClr val="accent4"/>
              </a:solidFill>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332656"/>
            <a:ext cx="8496944" cy="58631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en-US" b="1" dirty="0"/>
              <a:t> </a:t>
            </a:r>
            <a:endParaRPr lang="en-US" dirty="0"/>
          </a:p>
          <a:p>
            <a:pPr algn="ctr" rtl="1">
              <a:lnSpc>
                <a:spcPct val="150000"/>
              </a:lnSpc>
            </a:pPr>
            <a:r>
              <a:rPr lang="fa-IR" sz="2400" b="1" dirty="0">
                <a:ln/>
                <a:solidFill>
                  <a:schemeClr val="accent4"/>
                </a:solidFill>
                <a:cs typeface="B Nazanin" pitchFamily="2" charset="-78"/>
              </a:rPr>
              <a:t>2/2ـ  برگزاری مراسم مذهبی در وقت اداری</a:t>
            </a:r>
            <a:endParaRPr lang="en-US" sz="2400" b="1" dirty="0">
              <a:ln/>
              <a:solidFill>
                <a:schemeClr val="accent4"/>
              </a:solidFill>
              <a:cs typeface="B Nazanin" pitchFamily="2" charset="-78"/>
            </a:endParaRPr>
          </a:p>
          <a:p>
            <a:pPr algn="ctr" rtl="1">
              <a:lnSpc>
                <a:spcPct val="150000"/>
              </a:lnSpc>
            </a:pPr>
            <a:r>
              <a:rPr lang="fa-IR" sz="2400" b="1" dirty="0">
                <a:ln/>
                <a:solidFill>
                  <a:schemeClr val="accent4"/>
                </a:solidFill>
                <a:cs typeface="B Nazanin" pitchFamily="2" charset="-78"/>
              </a:rPr>
              <a:t>س1)حكم برگزاري مراسم مذهبی در وقت اداري چيست؟                                                                                                                     ج)  1. اين‎گونه جلسات را در غير وقت اداري قرار دهند و در وقت اداري بايد آماده كار اداري باشند.</a:t>
            </a:r>
            <a:endParaRPr lang="en-US" sz="2400" b="1" dirty="0">
              <a:ln/>
              <a:solidFill>
                <a:schemeClr val="accent4"/>
              </a:solidFill>
              <a:cs typeface="B Nazanin" pitchFamily="2" charset="-78"/>
            </a:endParaRPr>
          </a:p>
          <a:p>
            <a:pPr algn="ctr" rtl="1">
              <a:lnSpc>
                <a:spcPct val="150000"/>
              </a:lnSpc>
            </a:pPr>
            <a:r>
              <a:rPr lang="fa-IR" sz="2400" b="1" dirty="0">
                <a:ln/>
                <a:solidFill>
                  <a:schemeClr val="accent4"/>
                </a:solidFill>
                <a:cs typeface="B Nazanin" pitchFamily="2" charset="-78"/>
              </a:rPr>
              <a:t>2. موارد مختلف است و اگر مصلحت ايجاب كند و مجلس عزا در اول وقت اداري و در كمترين وقت كافي منعقد گردد اشكال ندارد و با اين حال طبق مقررات اداري عمل شود.</a:t>
            </a:r>
            <a:endParaRPr lang="en-US" sz="2400" b="1" dirty="0">
              <a:ln/>
              <a:solidFill>
                <a:schemeClr val="accent4"/>
              </a:solidFill>
              <a:cs typeface="B Nazanin" pitchFamily="2" charset="-78"/>
            </a:endParaRPr>
          </a:p>
          <a:p>
            <a:pPr algn="ctr" rtl="1">
              <a:lnSpc>
                <a:spcPct val="150000"/>
              </a:lnSpc>
            </a:pPr>
            <a:r>
              <a:rPr lang="fa-IR" sz="2400" b="1" dirty="0">
                <a:ln/>
                <a:solidFill>
                  <a:schemeClr val="accent4"/>
                </a:solidFill>
                <a:cs typeface="B Nazanin" pitchFamily="2" charset="-78"/>
              </a:rPr>
              <a:t>3. بيان احكام و معارف و امثال آن در هنگام اجتماع براي نماز در خصوص ماه رمضان و ايام متبركه مانع ندارد مشروط بر اينكه حقوق مراجعين به اداره تضييع نشود.</a:t>
            </a:r>
            <a:endParaRPr lang="en-US" sz="2400" b="1" dirty="0">
              <a:ln/>
              <a:solidFill>
                <a:schemeClr val="accent4"/>
              </a:solidFill>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5628</TotalTime>
  <Words>2376</Words>
  <Application>Microsoft Office PowerPoint</Application>
  <PresentationFormat>On-screen Show (4:3)</PresentationFormat>
  <Paragraphs>166</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B Nazanin</vt:lpstr>
      <vt:lpstr>Calibri</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asus</cp:lastModifiedBy>
  <cp:revision>589</cp:revision>
  <dcterms:created xsi:type="dcterms:W3CDTF">2010-12-13T04:41:37Z</dcterms:created>
  <dcterms:modified xsi:type="dcterms:W3CDTF">2019-04-23T17:39:38Z</dcterms:modified>
</cp:coreProperties>
</file>